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7" r:id="rId3"/>
  </p:sldMasterIdLst>
  <p:notesMasterIdLst>
    <p:notesMasterId r:id="rId5"/>
  </p:notesMasterIdLst>
  <p:sldIdLst>
    <p:sldId id="304" r:id="rId4"/>
    <p:sldId id="257" r:id="rId6"/>
    <p:sldId id="260" r:id="rId7"/>
    <p:sldId id="282" r:id="rId8"/>
    <p:sldId id="283" r:id="rId9"/>
    <p:sldId id="284" r:id="rId10"/>
    <p:sldId id="285" r:id="rId11"/>
    <p:sldId id="286" r:id="rId12"/>
    <p:sldId id="287" r:id="rId13"/>
    <p:sldId id="261" r:id="rId14"/>
    <p:sldId id="262" r:id="rId15"/>
    <p:sldId id="263" r:id="rId16"/>
    <p:sldId id="264" r:id="rId17"/>
    <p:sldId id="280" r:id="rId18"/>
    <p:sldId id="303" r:id="rId1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中册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686574f0009e16e6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选择性必修中册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slideLayout" Target="../slideLayouts/slideLayout16.xml"/><Relationship Id="rId7" Type="http://schemas.openxmlformats.org/officeDocument/2006/relationships/slideLayout" Target="../slideLayouts/slideLayout15.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3" Type="http://schemas.openxmlformats.org/officeDocument/2006/relationships/slideLayout" Target="../slideLayouts/slideLayout11.xml"/><Relationship Id="rId2" Type="http://schemas.openxmlformats.org/officeDocument/2006/relationships/slideLayout" Target="../slideLayouts/slideLayout10.xml"/><Relationship Id="rId10" Type="http://schemas.openxmlformats.org/officeDocument/2006/relationships/theme" Target="../theme/theme2.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6b792f5f9?pid=b450d97f3&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写作宝典</a:t>
            </a:r>
            <a:endParaRPr lang="en-US" altLang="zh-CN" sz="3000" dirty="0"/>
          </a:p>
        </p:txBody>
      </p:sp>
      <p:sp>
        <p:nvSpPr>
          <p:cNvPr id="3" name="P_6_BD#c9341bdc2?pid=6b792f5f9&amp;color=0,0,0&amp;vtp=1&amp;bbb=1&amp;hb=1"/>
          <p:cNvSpPr/>
          <p:nvPr/>
        </p:nvSpPr>
        <p:spPr>
          <a:xfrm>
            <a:off x="612648" y="1130379"/>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①引用习近平总书记的讲话，引出话题。</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总结讲话的意义。</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提出总论点，回扣主题，引起下文的论述。</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本段先提出分论点一“坚持独立自主，巩固文化主体性”，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照应主题</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接着从正反两个方面论述论点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；最后从大历史观的角度论述论点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结提升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，回扣论点。</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c9341bdc2?pid=6b792f5f9&amp;color=0,0,0&amp;mp=1&amp;vtp=1&amp;bt=1&amp;bbb=1&amp;hb=1"/>
          <p:cNvSpPr/>
          <p:nvPr/>
        </p:nvSpPr>
        <p:spPr>
          <a:xfrm>
            <a:off x="612648" y="466344"/>
            <a:ext cx="10963656" cy="1905000"/>
          </a:xfrm>
          <a:prstGeom prst="rect">
            <a:avLst/>
          </a:prstGeom>
          <a:noFill/>
        </p:spPr>
        <p:txBody>
          <a:bodyPr wrap="none" lIns="0" tIns="0" rIns="0" bIns="0" rtlCol="0" anchor="t"/>
          <a:lstStyle/>
          <a:p>
            <a:pPr algn="l" latinLnBrk="1">
              <a:lnSpc>
                <a:spcPts val="50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⑤本段先提出分论点二“坚持守正创新，巩固文化主体性”，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照应主题</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接着论述分论点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，强调文化的延续，强调内在要求；然后强调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两个结</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”，论述十八大以来工作的成效；最后回扣分论点。</a:t>
            </a:r>
            <a:endParaRPr lang="en-US" altLang="zh-CN" sz="2800" dirty="0"/>
          </a:p>
        </p:txBody>
      </p:sp>
      <p:sp>
        <p:nvSpPr>
          <p:cNvPr id="3" name="QB_6_BD.1_1#8a41e7142?pid=6b792f5f9&amp;color=0,0,0&amp;vtp=1&amp;bbb=1&amp;hb=1"/>
          <p:cNvSpPr/>
          <p:nvPr/>
        </p:nvSpPr>
        <p:spPr>
          <a:xfrm>
            <a:off x="612648" y="2390214"/>
            <a:ext cx="10963656" cy="317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本段先提出分论点三“坚持开放包容，巩固文化主体性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接着运用</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一阐释句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，强调开放包容，富有活力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同时强调创造当代新文化的原</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。画线句运用了什么论证方法？试分析论证效果。</a:t>
            </a:r>
            <a:endParaRPr lang="en-US" altLang="zh-CN" sz="2800" dirty="0"/>
          </a:p>
          <a:p>
            <a:pPr latinLnBrk="1">
              <a:lnSpc>
                <a:spcPts val="50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a:t>
            </a:r>
            <a:endParaRPr lang="en-US" altLang="zh-CN" sz="2800" dirty="0"/>
          </a:p>
        </p:txBody>
      </p:sp>
      <p:sp>
        <p:nvSpPr>
          <p:cNvPr id="4" name="QB_6_AN.2_1#8a41e7142.blank?pid=6b792f5f9&amp;color=0,0,0&amp;vpa=1&amp;vtp=1&amp;bbb=1&amp;hb=1"/>
          <p:cNvSpPr/>
          <p:nvPr/>
        </p:nvSpPr>
        <p:spPr>
          <a:xfrm>
            <a:off x="612648" y="4269116"/>
            <a:ext cx="10963656" cy="1245997"/>
          </a:xfrm>
          <a:prstGeom prst="rect">
            <a:avLst/>
          </a:prstGeom>
          <a:noFill/>
        </p:spPr>
        <p:txBody>
          <a:bodyPr wrap="square" lIns="0" tIns="0" rIns="0" bIns="0" rtlCol="0" anchor="t"/>
          <a:lstStyle/>
          <a:p>
            <a:pPr latinLnBrk="1">
              <a:lnSpc>
                <a:spcPct val="146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道理论证。引用习近平总书记的讲话，提出文化包容的具体要求</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有力地证明了自己的观点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，增强文章的权威性和说服力。</a:t>
            </a:r>
            <a:endParaRPr lang="en-US" altLang="zh-CN" sz="2800" dirty="0"/>
          </a:p>
        </p:txBody>
      </p:sp>
      <p:sp>
        <p:nvSpPr>
          <p:cNvPr id="5" name="P_6_BD#47a0602ae?pid=6b792f5f9&amp;color=0,0,0&amp;vtp=1&amp;bbb=1"/>
          <p:cNvSpPr/>
          <p:nvPr/>
        </p:nvSpPr>
        <p:spPr>
          <a:xfrm>
            <a:off x="612648" y="5565214"/>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⑦总结全文，提出要求，回扣主题，寄予希望。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47a0602ae?pid=6b792f5f9&amp;color=0,0,0&amp;mp=1&amp;vtp=1&amp;bt=1&amp;bbb=1&amp;hb=1"/>
          <p:cNvSpPr/>
          <p:nvPr/>
        </p:nvSpPr>
        <p:spPr>
          <a:xfrm>
            <a:off x="612648" y="468000"/>
            <a:ext cx="10963656" cy="5600700"/>
          </a:xfrm>
          <a:prstGeom prst="rect">
            <a:avLst/>
          </a:prstGeom>
          <a:noFill/>
        </p:spPr>
        <p:txBody>
          <a:bodyPr wrap="none" lIns="0" tIns="0" rIns="0" bIns="0" rtlCol="0" anchor="t"/>
          <a:lstStyle/>
          <a:p>
            <a:pPr algn="l" latinLnBrk="1">
              <a:lnSpc>
                <a:spcPts val="49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阅读鉴赏</a:t>
            </a:r>
            <a:endParaRPr lang="en-US" altLang="zh-CN" sz="2800" dirty="0"/>
          </a:p>
          <a:p>
            <a:pPr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.主题鲜明突出。文章紧紧围绕“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坚定文化自信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牢牢把握文化发展自主</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”这一核心主题展开论述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深入阐释了文化主体性的重要性以及如何</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巩固文化主体性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，进而实现文化自信、文化自强和文化繁荣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主题贯</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串全文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，使文章具有很强的凝聚力和引领性。</a:t>
            </a:r>
            <a:endParaRPr lang="en-US" altLang="zh-CN" sz="2800" dirty="0"/>
          </a:p>
          <a:p>
            <a:pPr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.理论阐述深刻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文章深入学习领会习近平总书记在文化传承发展座谈</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会上的重要论述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，对“文化主体性”“两个结合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等重大论断进行了深刻解</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，展现了对习近平文化思想的深入理解和准确把握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具有很强的理</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论性和思想性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7a0602ae?pid=6b792f5f9&amp;color=0,0,0&amp;vtp=1&amp;bt=1&amp;bbb=1&amp;hb=1"/>
          <p:cNvSpPr/>
          <p:nvPr/>
        </p:nvSpPr>
        <p:spPr>
          <a:xfrm>
            <a:off x="612648" y="466344"/>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3.结构清晰合理。文章采用总分总的结构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开篇提出习近平总书记的重</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要论断及学习领会其论断的重要意义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，为下文的论述奠定基础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正文</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分别从坚持独立自主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、守正创新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开放包容三个方面具体阐述如何巩</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固文化主体性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，逻辑清晰，层次分明；结尾总结全文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强调要坚定文</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化自信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，牢牢把握文化发展自主权等，收束有力，使文章结构完整。</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7aeab0592?pid=89c7d3ed4&amp;color=0,173,163&amp;vtp=1&amp;bt=1&amp;bbb=1"/>
          <p:cNvSpPr/>
          <p:nvPr/>
        </p:nvSpPr>
        <p:spPr>
          <a:xfrm>
            <a:off x="612648" y="466344"/>
            <a:ext cx="10963656" cy="891032"/>
          </a:xfrm>
          <a:prstGeom prst="rect">
            <a:avLst/>
          </a:prstGeom>
          <a:noFill/>
        </p:spPr>
        <p:txBody>
          <a:bodyPr wrap="none" lIns="0" tIns="0" rIns="0" bIns="0" rtlCol="0" anchor="t"/>
          <a:lstStyle/>
          <a:p>
            <a:pPr algn="l"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主题思考</a:t>
            </a:r>
            <a:endParaRPr lang="en-US" altLang="zh-CN" sz="3200" dirty="0"/>
          </a:p>
        </p:txBody>
      </p:sp>
      <p:sp>
        <p:nvSpPr>
          <p:cNvPr id="3" name="QB_4_BD.5_1#93a2c976c?pid=7aeab0592&amp;color=0,0,0&amp;vtp=1&amp;bbb=1&amp;hb=1"/>
          <p:cNvSpPr/>
          <p:nvPr/>
        </p:nvSpPr>
        <p:spPr>
          <a:xfrm>
            <a:off x="612648" y="95402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阅读下面的材料，你有什么感想？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请结合你的感受和思考写一段话</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个字左右。</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屈原因正道直行而被流放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披发行吟于泽畔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渔父看见后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问他</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为什么来到这里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屈原说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举世混浊而我独清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众人皆醉而我独醒</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以见放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渔父劝他举世混浊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何不与之同流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众人皆醉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何不与众人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屈原反问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我怎能让自己清白的身躯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蒙受外物的污染呢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又怎能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使自己高洁的品质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蒙受世俗的尘垢呢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于是怀石投江而死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7_1#93a2c976c?pid=7aeab0592&amp;color=0,0,0&amp;vtp=1&amp;bbb=1&amp;hb=1&amp;hltap=1"/>
          <p:cNvSpPr/>
          <p:nvPr/>
        </p:nvSpPr>
        <p:spPr>
          <a:xfrm>
            <a:off x="612648" y="468000"/>
            <a:ext cx="10963656" cy="5727700"/>
          </a:xfrm>
          <a:prstGeom prst="rect">
            <a:avLst/>
          </a:prstGeom>
          <a:noFill/>
        </p:spPr>
        <p:txBody>
          <a:bodyPr wrap="none" lIns="0" tIns="0" rIns="0" bIns="0" rtlCol="0" anchor="t"/>
          <a:lstStyle/>
          <a:p>
            <a:pPr algn="l" latinLnBrk="1">
              <a:lnSpc>
                <a:spcPts val="4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汉代的贾谊认为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不论到哪里都可以辅佐君主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又何必留恋楚国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就像凤凰在千仞高空翱翔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看到有德的君主才降落下来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看到危险</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的小人就远走高飞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8_1#93a2c976c?pid=7aeab0592&amp;color=0,0,0&amp;vtp=1&amp;bbb=1&amp;hb=1&amp;hla=1"/>
          <p:cNvSpPr/>
          <p:nvPr/>
        </p:nvSpPr>
        <p:spPr>
          <a:xfrm>
            <a:off x="612648" y="2019559"/>
            <a:ext cx="10963656" cy="4165600"/>
          </a:xfrm>
          <a:prstGeom prst="rect">
            <a:avLst/>
          </a:prstGeom>
          <a:noFill/>
        </p:spPr>
        <p:txBody>
          <a:bodyPr wrap="none" lIns="0" tIns="0" rIns="0" bIns="0" rtlCol="0" anchor="t"/>
          <a:lstStyle/>
          <a:p>
            <a:pPr latinLnBrk="1">
              <a:lnSpc>
                <a:spcPts val="4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示例）世界有光影，社会有清浊，世事有难易</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面对社会的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污浊和人生的挫折</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，能坚持气节和志向不退缩、不苟且的人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才是我</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们应当效仿的榜样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。从精忠报国、至死不渝的岳飞，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到叹问谁无死</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丹心照汗青的文天祥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，再到殒身不恤、只留清白的于谦</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史册正是因</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为有这些坚守气节者而变得熠熠生辉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。从翻译《共产党宣言</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不知怕</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的陈望道</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，到为革命甘愿流血的方志敏，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再到铁肩担道义的李大钊</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社会的进步和变革</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，正是这些甘为理想殒命</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敢为进步牺牲的人推动</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的结果。</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89c7d3ed4.fixed?pid=8b041c8b7&amp;color=0,173,163&amp;vtp=1&amp;bbb=1"/>
          <p:cNvSpPr/>
          <p:nvPr/>
        </p:nvSpPr>
        <p:spPr>
          <a:xfrm>
            <a:off x="877824" y="2624328"/>
            <a:ext cx="11164888"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第三单元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中华传统文化经典研习——历史的现场</a:t>
            </a:r>
            <a:endParaRPr lang="en-US" altLang="zh-CN" sz="4000" dirty="0"/>
          </a:p>
        </p:txBody>
      </p:sp>
      <p:sp>
        <p:nvSpPr>
          <p:cNvPr id="3" name="C_2#89c7d3ed4"/>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p:sp>
        <p:nvSpPr>
          <p:cNvPr id="4" name="C_2_BD#89c7d3ed4.fixed?pid=8b041c8b7&amp;color=0,173,163&amp;vtp=1&amp;bbb=1"/>
          <p:cNvSpPr/>
          <p:nvPr/>
        </p:nvSpPr>
        <p:spPr>
          <a:xfrm>
            <a:off x="877824" y="3493008"/>
            <a:ext cx="10981944" cy="1041908"/>
          </a:xfrm>
          <a:prstGeom prst="rect">
            <a:avLst/>
          </a:prstGeom>
          <a:noFill/>
        </p:spPr>
        <p:txBody>
          <a:bodyPr wrap="none" lIns="0" tIns="0" rIns="0" bIns="0" rtlCol="0" anchor="t"/>
          <a:lstStyle/>
          <a:p>
            <a:pPr algn="l" latinLnBrk="1">
              <a:lnSpc>
                <a:spcPts val="4100"/>
              </a:lnSpc>
            </a:pPr>
            <a:r>
              <a:rPr lang="en-US" altLang="zh-CN" sz="34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单元主题阅读·历史的现场</a:t>
            </a:r>
            <a:endParaRPr lang="en-US" altLang="zh-CN" sz="3380" dirty="0"/>
          </a:p>
        </p:txBody>
      </p:sp>
    </p:spTree>
  </p:cSld>
  <p:clrMapOvr>
    <a:masterClrMapping/>
  </p:clrMapOvr>
  <p:transition>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7026027d3?pid=89c7d3ed4&amp;color=0,173,163&amp;vtp=1&amp;bt=1&amp;bbb=1"/>
          <p:cNvSpPr/>
          <p:nvPr/>
        </p:nvSpPr>
        <p:spPr>
          <a:xfrm>
            <a:off x="612648" y="466344"/>
            <a:ext cx="10963656" cy="891032"/>
          </a:xfrm>
          <a:prstGeom prst="rect">
            <a:avLst/>
          </a:prstGeom>
          <a:noFill/>
        </p:spPr>
        <p:txBody>
          <a:bodyPr wrap="none" lIns="0" tIns="0" rIns="0" bIns="0" rtlCol="0" anchor="t"/>
          <a:lstStyle/>
          <a:p>
            <a:pPr algn="l"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主题阅读</a:t>
            </a:r>
            <a:endParaRPr lang="en-US" altLang="zh-CN" sz="3200" dirty="0"/>
          </a:p>
        </p:txBody>
      </p:sp>
      <mc:AlternateContent xmlns:mc="http://schemas.openxmlformats.org/markup-compatibility/2006">
        <mc:Choice xmlns:a14="http://schemas.microsoft.com/office/drawing/2010/main" Requires="a14">
          <p:sp>
            <p:nvSpPr>
              <p:cNvPr id="4" name="P_5#cb2400c07?sp=1&amp;pid=b450d97f3&amp;color=0,0,0&amp;vtp=1&amp;bbb=1&amp;hb=1"/>
              <p:cNvSpPr/>
              <p:nvPr/>
            </p:nvSpPr>
            <p:spPr>
              <a:xfrm>
                <a:off x="612648" y="1048978"/>
                <a:ext cx="10963656" cy="38862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坚定文化自信</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牢牢把握文化发展自主权</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丁兆丹</a:t>
                </a:r>
                <a:endParaRPr lang="en-US" altLang="zh-CN" sz="2800" dirty="0"/>
              </a:p>
              <a:p>
                <a:pPr latinLnBrk="1">
                  <a:lnSpc>
                    <a:spcPts val="5100"/>
                  </a:lnSpc>
                </a:pPr>
                <a:r>
                  <a:rPr lang="en-US" altLang="zh-CN" sz="2800" b="0" i="0" kern="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习近平总书记在文化传承发展座谈会上鲜明提出</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文化主体性</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重大论断</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深刻阐释了</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两个结合</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特别是</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第二个结合</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的重大意义</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结合</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巩固了文化主体性</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文化自信就来自我们的文化主体性</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创立</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新时代中国特色社会主义思想就是这一文化主体性的最有力体现</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m&gt;</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①</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100" b="0" i="0"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&gt;</a:t>
                </a:r>
                <a:endParaRPr lang="en-US" altLang="zh-CN" sz="100" b="0" i="0" u="wavy"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mc:Choice>
        <mc:Fallback>
          <p:sp>
            <p:nvSpPr>
              <p:cNvPr id="4" name="P_5#cb2400c07?sp=1&amp;pid=b450d97f3&amp;color=0,0,0&amp;vtp=1&amp;bbb=1&amp;hb=1"/>
              <p:cNvSpPr>
                <a:spLocks noRot="1" noChangeAspect="1" noMove="1" noResize="1" noEditPoints="1" noAdjustHandles="1" noChangeArrowheads="1" noChangeShapeType="1" noTextEdit="1"/>
              </p:cNvSpPr>
              <p:nvPr/>
            </p:nvSpPr>
            <p:spPr>
              <a:xfrm>
                <a:off x="612648" y="1048978"/>
                <a:ext cx="10963656" cy="3886200"/>
              </a:xfrm>
              <a:prstGeom prst="rect">
                <a:avLst/>
              </a:prstGeom>
              <a:blipFill rotWithShape="1">
                <a:blip r:embed="rId1"/>
                <a:stretch>
                  <a:fillRect l="-5" t="-15" r="2" b="-16455"/>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5#cb2400c07?sp=1&amp;pid=b450d97f3&amp;color=0,0,0&amp;vtp=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深入学习领会习近平总书记的重要论述</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对于我们新征程上推动文化</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繁荣</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建设文化强国</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实现中华民族伟大复兴具有十分重要的意义</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b="0" i="0"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100" b="0" i="0"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m&gt;</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②</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文化是一个国家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一个民族的灵魂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文化主体性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则决定着一个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国家民族能否实现精神上的独立自主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有了文化主体性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就有了文化</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意义上坚定的自我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有了担负新的文化使命的坚定与自觉</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文化自主</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是文化自信</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文化自强的基础</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是维护国家文化安全的必然要求</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m&gt;</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③</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endParaRPr lang="en-US" altLang="zh-CN" sz="2800" dirty="0"/>
              </a:p>
              <a:p>
                <a:pPr latinLnBrk="1">
                  <a:lnSpc>
                    <a:spcPct val="150000"/>
                  </a:lnSpc>
                </a:pPr>
                <a:endParaRPr lang="en-US" altLang="zh-CN" sz="2800" dirty="0"/>
              </a:p>
            </p:txBody>
          </p:sp>
        </mc:Choice>
        <mc:Fallback>
          <p:sp>
            <p:nvSpPr>
              <p:cNvPr id="2" name="P_5#cb2400c07?sp=1&amp;pid=b450d97f3&amp;color=0,0,0&amp;vtp=1&amp;bbb=1&amp;hb=1"/>
              <p:cNvSpPr>
                <a:spLocks noRot="1" noChangeAspect="1" noMove="1" noResize="1" noEditPoints="1" noAdjustHandles="1" noChangeArrowheads="1" noChangeShapeType="1" noTextEdit="1"/>
              </p:cNvSpPr>
              <p:nvPr/>
            </p:nvSpPr>
            <p:spPr>
              <a:xfrm>
                <a:off x="612648" y="468000"/>
                <a:ext cx="10963656" cy="4533900"/>
              </a:xfrm>
              <a:prstGeom prst="rect">
                <a:avLst/>
              </a:prstGeom>
              <a:blipFill rotWithShape="1">
                <a:blip r:embed="rId1"/>
                <a:stretch>
                  <a:fillRect l="-5" r="2" b="-14118"/>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cb2400c07?sp=1&amp;pid=b450d97f3&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坚持独立自主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巩固文化主体性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一个国家民族的独立性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以文</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化的独立性为基础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独立自主的文化赋予每个国家民族以文化自我的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精神内涵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失去了独立自主精神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也就失去了文化主体性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独立自主</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蕴含在我国五千多年文明史的深层结构和内在肌理中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是中华文化的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精髓之一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君子求诸己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自胜者强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君子以自强不息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等古训传承至今</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中华文明作为世界上唯一没有中断且以国家形态发展至今的伟大文明</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其发展史也是一部不断保持和巩固文化主体性的历史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历史一再告诉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失去主体性的文化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没有前途和未来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也不会得到真正的尊重</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5#cb2400c07?sp=1&amp;pid=b450d97f3&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只有坚定对自身文化价值的认同和自信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才会造就文化的繁荣兴盛</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100" b="0" i="0"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m&gt;</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④</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坚持守正创新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巩固文化主体性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文化是人类知识智慧的积累结</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今日文化是历史文化之延续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是文化发展更新之结果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巩固文化</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主体性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既要薪火相传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更要勇于创新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守正创新是巩固文化主体性</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的内在要求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我们党是具有高度文化自觉的党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党的百年奋斗凝结着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我国文化奋进的历史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我们党坚持把马克思主义基本原理同中国具体</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实际相结合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同中华优秀传统文化相结合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筑牢了道路根基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打开了</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mc:Choice>
        <mc:Fallback>
          <p:sp>
            <p:nvSpPr>
              <p:cNvPr id="2" name="P_5#cb2400c07?sp=1&amp;pid=b450d97f3&amp;color=0,0,0&amp;vtp=1&amp;bbb=1&amp;hb=1"/>
              <p:cNvSpPr>
                <a:spLocks noRot="1" noChangeAspect="1" noMove="1" noResize="1" noEditPoints="1" noAdjustHandles="1" noChangeArrowheads="1" noChangeShapeType="1" noTextEdit="1"/>
              </p:cNvSpPr>
              <p:nvPr/>
            </p:nvSpPr>
            <p:spPr>
              <a:xfrm>
                <a:off x="612648" y="468000"/>
                <a:ext cx="10963656" cy="5181600"/>
              </a:xfrm>
              <a:prstGeom prst="rect">
                <a:avLst/>
              </a:prstGeom>
              <a:blipFill rotWithShape="1">
                <a:blip r:embed="rId1"/>
                <a:stretch>
                  <a:fillRect l="-5" r="2" b="-12353"/>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5#cb2400c07?sp=1&amp;pid=b450d97f3&amp;color=0,0,0&amp;vtp=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创新空间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巩固了文化主体性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尤其是党的十八大以来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以习近平同</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志为核心的党中央高度重视对中华优秀传统文化的传承与发展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把马</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克思主义基本原理同中华优秀传统文化相结合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开辟了马克思主义中</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国化时代化的新境界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在坚持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两个结合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中创立的习近平新时代中国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特色社会主义思想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实现了马克思主义中国化时代化新的飞跃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是当</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代马克思主义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二十一世纪马克思主义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是文化主体性的最有力体现</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是巩固文化主体性最鲜活的当代实践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⑤</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endParaRPr lang="en-US" altLang="zh-CN" sz="2800" dirty="0"/>
              </a:p>
              <a:p>
                <a:pPr latinLnBrk="1">
                  <a:lnSpc>
                    <a:spcPct val="150000"/>
                  </a:lnSpc>
                </a:pPr>
                <a:endParaRPr lang="en-US" altLang="zh-CN" sz="2800" dirty="0"/>
              </a:p>
            </p:txBody>
          </p:sp>
        </mc:Choice>
        <mc:Fallback>
          <p:sp>
            <p:nvSpPr>
              <p:cNvPr id="2" name="P_5#cb2400c07?sp=1&amp;pid=b450d97f3&amp;color=0,0,0&amp;vtp=1&amp;bbb=1&amp;hb=1"/>
              <p:cNvSpPr>
                <a:spLocks noRot="1" noChangeAspect="1" noMove="1" noResize="1" noEditPoints="1" noAdjustHandles="1" noChangeArrowheads="1" noChangeShapeType="1" noTextEdit="1"/>
              </p:cNvSpPr>
              <p:nvPr/>
            </p:nvSpPr>
            <p:spPr>
              <a:xfrm>
                <a:off x="612648" y="468000"/>
                <a:ext cx="10963656" cy="4533900"/>
              </a:xfrm>
              <a:prstGeom prst="rect">
                <a:avLst/>
              </a:prstGeom>
              <a:blipFill rotWithShape="1">
                <a:blip r:embed="rId1"/>
                <a:stretch>
                  <a:fillRect l="-5" r="-1446" b="-14118"/>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cb2400c07?sp=1&amp;pid=b450d97f3&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坚持开放包容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巩固文化主体性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社会生生不息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文明不断演进</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文化不断更新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文化的生命活力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正来自持续的交流互鉴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中华文明</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具有突出的包容性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从根本上决定了中华民族交往交流交融的历史取</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决定了中国各宗教信仰多元并存的和谐格局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决定了中华文化对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世界文明兼收并蓄的开放胸怀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各美其美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美美与共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中华文明几千</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年来传承不息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也正是源于它是一个开放包容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兼收并蓄的活态系统</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创造属于我们这个时代的新文化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不仅要有中国气派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还要有世界眼</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我们既要做好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古为今用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也要做好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外为中用</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习近平总书记强</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5#cb2400c07?sp=1&amp;pid=b450d97f3&amp;color=0,0,0&amp;vtp=1&amp;bbb=1&amp;hb=1"/>
              <p:cNvSpPr/>
              <p:nvPr/>
            </p:nvSpPr>
            <p:spPr>
              <a:xfrm>
                <a:off x="612648" y="468000"/>
                <a:ext cx="10963656" cy="5588000"/>
              </a:xfrm>
              <a:prstGeom prst="rect">
                <a:avLst/>
              </a:prstGeom>
              <a:noFill/>
            </p:spPr>
            <p:txBody>
              <a:bodyPr wrap="none" lIns="0" tIns="0" rIns="0" bIns="0" rtlCol="0" anchor="t"/>
              <a:lstStyle/>
              <a:p>
                <a:pPr latinLnBrk="1">
                  <a:lnSpc>
                    <a:spcPts val="44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调指出</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我们不仅要了解中国的历史文化</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还要睁眼看世界</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了解世</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界上不同民族的历史文化</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去其糟粕</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取其精华</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从中获得启发</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我所用</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与此同时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我们也要加强中华文明的传播力和影响力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促进</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文明互学互鉴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为人类文明发展进步注入更强动力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⑥</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endParaRPr lang="en-US" altLang="zh-CN" sz="2800" dirty="0"/>
              </a:p>
              <a:p>
                <a:pPr latinLnBrk="1">
                  <a:lnSpc>
                    <a:spcPts val="44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万物得其本者生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百事得其道者成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立足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两个大局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更需要我</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们坚持以习近平新时代中国特色社会主义思想为指导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坚定文化自信</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牢牢把握好文化发展自主权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坚定走中国特色社会主义道路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铸牢自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身文化的根与魂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不断丰富人类文明新形态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为中华民族伟大复兴凝</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聚强大精神力量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⑦</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endParaRPr lang="en-US" altLang="zh-CN" sz="2800" dirty="0"/>
              </a:p>
              <a:p>
                <a:pPr algn="r" latinLnBrk="1">
                  <a:lnSpc>
                    <a:spcPts val="44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有删改）</a:t>
                </a:r>
                <a:endParaRPr lang="en-US" altLang="zh-CN" sz="2800" dirty="0"/>
              </a:p>
            </p:txBody>
          </p:sp>
        </mc:Choice>
        <mc:Fallback>
          <p:sp>
            <p:nvSpPr>
              <p:cNvPr id="2" name="P_5#cb2400c07?sp=1&amp;pid=b450d97f3&amp;color=0,0,0&amp;vtp=1&amp;bbb=1&amp;hb=1"/>
              <p:cNvSpPr>
                <a:spLocks noRot="1" noChangeAspect="1" noMove="1" noResize="1" noEditPoints="1" noAdjustHandles="1" noChangeArrowheads="1" noChangeShapeType="1" noTextEdit="1"/>
              </p:cNvSpPr>
              <p:nvPr/>
            </p:nvSpPr>
            <p:spPr>
              <a:xfrm>
                <a:off x="612648" y="468000"/>
                <a:ext cx="10963656" cy="5588000"/>
              </a:xfrm>
              <a:prstGeom prst="rect">
                <a:avLst/>
              </a:prstGeom>
              <a:blipFill rotWithShape="1">
                <a:blip r:embed="rId1"/>
                <a:stretch>
                  <a:fillRect l="-5" r="-1446"/>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3441</Words>
  <Application>WPS 演示</Application>
  <PresentationFormat>宽屏</PresentationFormat>
  <Paragraphs>144</Paragraphs>
  <Slides>15</Slides>
  <Notes>26</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15</vt:i4>
      </vt:variant>
    </vt:vector>
  </HeadingPairs>
  <TitlesOfParts>
    <vt:vector size="30" baseType="lpstr">
      <vt:lpstr>Arial</vt:lpstr>
      <vt:lpstr>宋体</vt:lpstr>
      <vt:lpstr>Wingdings</vt:lpstr>
      <vt:lpstr>Times New Roman</vt:lpstr>
      <vt:lpstr>微软雅黑</vt:lpstr>
      <vt:lpstr>Times New Roman</vt:lpstr>
      <vt:lpstr>宋体</vt:lpstr>
      <vt:lpstr>楷体</vt:lpstr>
      <vt:lpstr>Cambria Math</vt:lpstr>
      <vt:lpstr>Calibri</vt:lpstr>
      <vt:lpstr>Arial Unicode MS</vt:lpstr>
      <vt:lpstr>等线</vt:lpstr>
      <vt:lpstr>方正粗等线简体</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5</cp:revision>
  <dcterms:created xsi:type="dcterms:W3CDTF">2025-04-01T05:26:00Z</dcterms:created>
  <dcterms:modified xsi:type="dcterms:W3CDTF">2025-09-02T09:22:33Z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8C66416839A54DFA9EF7C19D18316A07_12</vt:lpwstr>
  </property>
  <property fmtid="{D5CDD505-2E9C-101B-9397-08002B2CF9AE}" pid="3" name="KSOProductBuildVer">
    <vt:lpwstr>2052-12.1.0.22529</vt:lpwstr>
  </property>
</Properties>
</file>